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57" r:id="rId4"/>
    <p:sldId id="258" r:id="rId5"/>
    <p:sldId id="260" r:id="rId6"/>
    <p:sldId id="259" r:id="rId7"/>
    <p:sldId id="265" r:id="rId8"/>
    <p:sldId id="261" r:id="rId9"/>
    <p:sldId id="262" r:id="rId10"/>
    <p:sldId id="263" r:id="rId11"/>
    <p:sldId id="268" r:id="rId12"/>
    <p:sldId id="269" r:id="rId13"/>
    <p:sldId id="270" r:id="rId14"/>
    <p:sldId id="278" r:id="rId15"/>
    <p:sldId id="277" r:id="rId16"/>
    <p:sldId id="272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8C737-D3B5-AA43-92E7-1814D982689F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E35C9-37AF-F144-A608-34DBB42F73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AD9D-6C80-7D40-B6A4-6392499932E7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3A6C3-175D-8F4D-9B97-DA1C175A4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6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2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1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68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7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13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16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2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5A61B-0FD2-A64C-A895-BE7CC6417A6A}" type="datetimeFigureOut">
              <a:rPr lang="fr-FR" smtClean="0"/>
              <a:t>10/03/2014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32BF-9901-1047-B9CD-CCD067D38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3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Journée du Dictionnaire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4BACC6"/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Humeur et Humour</a:t>
            </a:r>
            <a:endParaRPr lang="fr-FR" dirty="0"/>
          </a:p>
        </p:txBody>
      </p:sp>
      <p:pic>
        <p:nvPicPr>
          <p:cNvPr id="1025" name="Imag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7862"/>
            <a:ext cx="1385239" cy="7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4105" y="2812271"/>
            <a:ext cx="8712129" cy="1752600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tx1"/>
                </a:solidFill>
              </a:rPr>
              <a:t>Noir</a:t>
            </a: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Humeur</a:t>
            </a:r>
            <a:r>
              <a:rPr lang="fr-FR" sz="1800" dirty="0" smtClean="0">
                <a:solidFill>
                  <a:schemeClr val="tx1"/>
                </a:solidFill>
              </a:rPr>
              <a:t> : </a:t>
            </a:r>
            <a:r>
              <a:rPr lang="fr-FR" sz="1800" dirty="0" smtClean="0">
                <a:solidFill>
                  <a:srgbClr val="31859C"/>
                </a:solidFill>
              </a:rPr>
              <a:t>mélancolie</a:t>
            </a:r>
            <a:r>
              <a:rPr lang="fr-FR" sz="1800" dirty="0" smtClean="0">
                <a:solidFill>
                  <a:schemeClr val="tx1"/>
                </a:solidFill>
              </a:rPr>
              <a:t> profonde, tristesse, abattement, cafard</a:t>
            </a:r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Humour</a:t>
            </a:r>
            <a:r>
              <a:rPr lang="fr-FR" sz="1800" dirty="0" smtClean="0">
                <a:solidFill>
                  <a:schemeClr val="tx1"/>
                </a:solidFill>
              </a:rPr>
              <a:t> : forme d’humour qui exploite des sujets dramatiques et tire des effets comiques de la froideur et du cynisme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8405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Humeur</a:t>
            </a:r>
            <a:r>
              <a:rPr lang="fr-FR" dirty="0" smtClean="0"/>
              <a:t>	- liquide organique du corps humain </a:t>
            </a:r>
            <a:r>
              <a:rPr lang="fr-FR" dirty="0" smtClean="0">
                <a:sym typeface="Wingdings"/>
              </a:rPr>
              <a:t> bile, chassie, chyle, flegme, glaire, ichor, larme, lymphe,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mélancolie</a:t>
            </a:r>
            <a:r>
              <a:rPr lang="fr-FR" dirty="0" smtClean="0">
                <a:sym typeface="Wingdings"/>
              </a:rPr>
              <a:t>, morve, mucosité, pituite, pus, roupie, salive, sang, sueur, synovie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- caractère, naturel, tempérament,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- caprice, fantaisie, impulsion</a:t>
            </a:r>
          </a:p>
          <a:p>
            <a:r>
              <a:rPr lang="fr-FR" dirty="0" smtClean="0">
                <a:sym typeface="Wingdings"/>
              </a:rPr>
              <a:t>Bonne, belle, mauvaise,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noire</a:t>
            </a:r>
          </a:p>
          <a:p>
            <a:endParaRPr lang="fr-FR" dirty="0">
              <a:sym typeface="Wingdings"/>
            </a:endParaRPr>
          </a:p>
          <a:p>
            <a:r>
              <a:rPr lang="fr-FR" b="1" dirty="0" smtClean="0">
                <a:sym typeface="Wingdings"/>
              </a:rPr>
              <a:t>Humour</a:t>
            </a:r>
            <a:r>
              <a:rPr lang="fr-FR" dirty="0" smtClean="0">
                <a:sym typeface="Wingdings"/>
              </a:rPr>
              <a:t>	- esprit, pince-sans-rire,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/>
              </a:rPr>
              <a:t>noir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 descr="Capture d’écran 2014-01-12 à 18.32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4" y="2211514"/>
            <a:ext cx="1193143" cy="3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96276"/>
            <a:ext cx="7278413" cy="5546833"/>
          </a:xfrm>
        </p:spPr>
        <p:txBody>
          <a:bodyPr/>
          <a:lstStyle/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Jamais</a:t>
            </a:r>
            <a:r>
              <a:rPr lang="fr-FR" dirty="0">
                <a:solidFill>
                  <a:srgbClr val="000000"/>
                </a:solidFill>
              </a:rPr>
              <a:t>, en effet, tant de </a:t>
            </a:r>
            <a:r>
              <a:rPr lang="fr-FR" dirty="0">
                <a:solidFill>
                  <a:srgbClr val="FF0000"/>
                </a:solidFill>
              </a:rPr>
              <a:t>dictionnaires</a:t>
            </a:r>
            <a:r>
              <a:rPr lang="fr-FR" dirty="0">
                <a:solidFill>
                  <a:srgbClr val="000000"/>
                </a:solidFill>
              </a:rPr>
              <a:t> ne désertent les rayons où ils somnolaient.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YvesJules:Users:yvescunow:Desktop:Capture d’écran 2013-12-21 à 18.54.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65171" cy="129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2-21 à 18.58.5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5"/>
          <a:stretch/>
        </p:blipFill>
        <p:spPr bwMode="auto">
          <a:xfrm>
            <a:off x="7383515" y="1311165"/>
            <a:ext cx="1681656" cy="5561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01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950551"/>
            <a:ext cx="7280559" cy="4776076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00FF"/>
                </a:solidFill>
              </a:rPr>
              <a:t>Patronne </a:t>
            </a:r>
            <a:r>
              <a:rPr lang="fr-FR" dirty="0">
                <a:solidFill>
                  <a:srgbClr val="0000FF"/>
                </a:solidFill>
              </a:rPr>
              <a:t>de maisons closes</a:t>
            </a:r>
            <a:r>
              <a:rPr lang="fr-FR" dirty="0" smtClean="0">
                <a:effectLst/>
              </a:rPr>
              <a:t>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Mère </a:t>
            </a:r>
            <a:r>
              <a:rPr lang="fr-FR" dirty="0">
                <a:solidFill>
                  <a:srgbClr val="0000FF"/>
                </a:solidFill>
              </a:rPr>
              <a:t>sans avoir jamais eu d'enfant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 </a:t>
            </a:r>
          </a:p>
          <a:p>
            <a:pPr algn="l"/>
            <a:endParaRPr lang="fr-FR" dirty="0">
              <a:solidFill>
                <a:srgbClr val="0000FF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Dirige </a:t>
            </a:r>
            <a:r>
              <a:rPr lang="fr-FR" dirty="0">
                <a:solidFill>
                  <a:srgbClr val="0000FF"/>
                </a:solidFill>
              </a:rPr>
              <a:t>une école de </a:t>
            </a:r>
            <a:r>
              <a:rPr lang="fr-FR" dirty="0" smtClean="0">
                <a:solidFill>
                  <a:srgbClr val="0000FF"/>
                </a:solidFill>
              </a:rPr>
              <a:t>voile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3241" y="723444"/>
            <a:ext cx="6764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fr-FR" dirty="0" smtClean="0"/>
              <a:t> 	Supérieure d’une abbaye</a:t>
            </a:r>
          </a:p>
          <a:p>
            <a:endParaRPr lang="fr-FR" dirty="0"/>
          </a:p>
          <a:p>
            <a:r>
              <a:rPr lang="fr-FR" dirty="0" smtClean="0"/>
              <a:t>			Supérieure d’un couvent de religieuses érigé en abbaye</a:t>
            </a:r>
            <a:endParaRPr lang="fr-FR" dirty="0"/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7" y="653374"/>
            <a:ext cx="604345" cy="604345"/>
          </a:xfrm>
          <a:prstGeom prst="rect">
            <a:avLst/>
          </a:prstGeom>
        </p:spPr>
      </p:pic>
      <p:pic>
        <p:nvPicPr>
          <p:cNvPr id="6" name="Image 5" descr="Capture d’écran 2014-01-12 à 18.32.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6" y="1275237"/>
            <a:ext cx="1193143" cy="361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4979" y="138668"/>
            <a:ext cx="15826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Abbesse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2019726"/>
            <a:ext cx="560552" cy="5605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3179368"/>
            <a:ext cx="560552" cy="5605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11295" t="11141" r="11463"/>
          <a:stretch/>
        </p:blipFill>
        <p:spPr>
          <a:xfrm>
            <a:off x="7330966" y="4133700"/>
            <a:ext cx="662708" cy="7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950551"/>
            <a:ext cx="7280559" cy="4776076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00FF"/>
                </a:solidFill>
              </a:rPr>
              <a:t>Chéri pour riche</a:t>
            </a:r>
            <a:endParaRPr lang="fr-FR" dirty="0" smtClean="0">
              <a:effectLst/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Soigneur pour guérison</a:t>
            </a:r>
            <a:endParaRPr lang="fr-FR" dirty="0" smtClean="0">
              <a:solidFill>
                <a:srgbClr val="0000FF"/>
              </a:solidFill>
              <a:effectLst/>
            </a:endParaRPr>
          </a:p>
          <a:p>
            <a:pPr algn="l"/>
            <a:endParaRPr lang="fr-FR" dirty="0">
              <a:solidFill>
                <a:srgbClr val="0000FF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Il suffit de suivre dans le viseur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3241" y="723444"/>
            <a:ext cx="8095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fr-FR" dirty="0" smtClean="0"/>
              <a:t> 	Mot formé des lettres d’un autre mot disposés dans un ordre différent</a:t>
            </a:r>
          </a:p>
          <a:p>
            <a:endParaRPr lang="fr-FR" dirty="0"/>
          </a:p>
          <a:p>
            <a:r>
              <a:rPr lang="fr-FR" dirty="0" smtClean="0"/>
              <a:t>			Mot obtenu par transposition des lettres d’un autre mot</a:t>
            </a:r>
            <a:endParaRPr lang="fr-FR" dirty="0"/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7" y="653374"/>
            <a:ext cx="604345" cy="604345"/>
          </a:xfrm>
          <a:prstGeom prst="rect">
            <a:avLst/>
          </a:prstGeom>
        </p:spPr>
      </p:pic>
      <p:pic>
        <p:nvPicPr>
          <p:cNvPr id="6" name="Image 5" descr="Capture d’écran 2014-01-12 à 18.32.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6" y="1275237"/>
            <a:ext cx="1193143" cy="361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4979" y="138668"/>
            <a:ext cx="22268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Anagramme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2019726"/>
            <a:ext cx="560552" cy="5605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3179368"/>
            <a:ext cx="560552" cy="560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4330251"/>
            <a:ext cx="560552" cy="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950551"/>
            <a:ext cx="7280559" cy="4776076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0000FF"/>
                </a:solidFill>
              </a:rPr>
              <a:t>Bonne réplique </a:t>
            </a:r>
          </a:p>
          <a:p>
            <a:pPr algn="l"/>
            <a:r>
              <a:rPr lang="fr-FR" dirty="0">
                <a:solidFill>
                  <a:srgbClr val="0000FF"/>
                </a:solidFill>
              </a:rPr>
              <a:t>Goutte d' eau </a:t>
            </a:r>
          </a:p>
          <a:p>
            <a:pPr algn="l"/>
            <a:r>
              <a:rPr lang="fr-FR" dirty="0">
                <a:solidFill>
                  <a:srgbClr val="0000FF"/>
                </a:solidFill>
              </a:rPr>
              <a:t>Si, </a:t>
            </a:r>
            <a:r>
              <a:rPr lang="fr-FR" dirty="0" smtClean="0">
                <a:solidFill>
                  <a:srgbClr val="0000FF"/>
                </a:solidFill>
              </a:rPr>
              <a:t>clone</a:t>
            </a:r>
          </a:p>
          <a:p>
            <a:pPr algn="l"/>
            <a:r>
              <a:rPr lang="fr-FR" dirty="0">
                <a:solidFill>
                  <a:srgbClr val="0000FF"/>
                </a:solidFill>
              </a:rPr>
              <a:t>Tu vaux mon portrait ? </a:t>
            </a:r>
            <a:endParaRPr lang="fr-FR" dirty="0" smtClean="0">
              <a:solidFill>
                <a:srgbClr val="0000FF"/>
              </a:solidFill>
            </a:endParaRPr>
          </a:p>
          <a:p>
            <a:pPr algn="l"/>
            <a:r>
              <a:rPr lang="fr-FR" dirty="0">
                <a:solidFill>
                  <a:srgbClr val="0000FF"/>
                </a:solidFill>
              </a:rPr>
              <a:t>Un vrai semblable </a:t>
            </a:r>
            <a:r>
              <a:rPr lang="fr-FR" dirty="0" smtClean="0"/>
              <a:t>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3242" y="723444"/>
            <a:ext cx="805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			</a:t>
            </a:r>
            <a:r>
              <a:rPr lang="fr-FR" sz="1600" dirty="0" smtClean="0"/>
              <a:t>Personne qui </a:t>
            </a:r>
            <a:r>
              <a:rPr lang="fr-FR" sz="1600" dirty="0"/>
              <a:t>a une parfaite ressemblance avec une autre au point qu'on </a:t>
            </a:r>
            <a:r>
              <a:rPr lang="fr-FR" sz="1600" dirty="0" smtClean="0"/>
              <a:t>peut			les </a:t>
            </a:r>
            <a:r>
              <a:rPr lang="fr-FR" sz="1600" dirty="0"/>
              <a:t>confondre</a:t>
            </a:r>
            <a:r>
              <a:rPr lang="fr-FR" dirty="0"/>
              <a:t>.</a:t>
            </a:r>
          </a:p>
          <a:p>
            <a:r>
              <a:rPr lang="fr-FR" dirty="0" smtClean="0"/>
              <a:t>			</a:t>
            </a:r>
            <a:r>
              <a:rPr lang="fr-FR" sz="1600" dirty="0"/>
              <a:t>Personne qui a une parfaite ressemblance avec une autre</a:t>
            </a:r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7" y="653374"/>
            <a:ext cx="604345" cy="604345"/>
          </a:xfrm>
          <a:prstGeom prst="rect">
            <a:avLst/>
          </a:prstGeom>
        </p:spPr>
      </p:pic>
      <p:pic>
        <p:nvPicPr>
          <p:cNvPr id="6" name="Image 5" descr="Capture d’écran 2014-01-12 à 18.32.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6" y="1284729"/>
            <a:ext cx="1193143" cy="361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4979" y="138668"/>
            <a:ext cx="10484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Sosie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2019726"/>
            <a:ext cx="560552" cy="5605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3179368"/>
            <a:ext cx="560552" cy="560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4314462"/>
            <a:ext cx="560552" cy="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950551"/>
            <a:ext cx="7280559" cy="4776076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0000FF"/>
                </a:solidFill>
              </a:rPr>
              <a:t>Collectionneur de tickets </a:t>
            </a:r>
            <a:endParaRPr lang="fr-FR" dirty="0" smtClean="0">
              <a:solidFill>
                <a:srgbClr val="0000FF"/>
              </a:solidFill>
            </a:endParaRPr>
          </a:p>
          <a:p>
            <a:pPr algn="l"/>
            <a:r>
              <a:rPr lang="fr-FR" dirty="0">
                <a:solidFill>
                  <a:srgbClr val="0000FF"/>
                </a:solidFill>
              </a:rPr>
              <a:t>Fait un carton d'emballages </a:t>
            </a: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Mâle </a:t>
            </a:r>
            <a:r>
              <a:rPr lang="fr-FR" dirty="0">
                <a:solidFill>
                  <a:srgbClr val="0000FF"/>
                </a:solidFill>
              </a:rPr>
              <a:t>à dits d'amour</a:t>
            </a:r>
          </a:p>
          <a:p>
            <a:pPr algn="l"/>
            <a:r>
              <a:rPr lang="fr-FR" dirty="0">
                <a:solidFill>
                  <a:srgbClr val="0000FF"/>
                </a:solidFill>
              </a:rPr>
              <a:t>Peut  tomber sans </a:t>
            </a:r>
            <a:r>
              <a:rPr lang="fr-FR" dirty="0" smtClean="0">
                <a:solidFill>
                  <a:srgbClr val="0000FF"/>
                </a:solidFill>
              </a:rPr>
              <a:t>mal</a:t>
            </a: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Piège </a:t>
            </a:r>
            <a:r>
              <a:rPr lang="fr-FR" dirty="0">
                <a:solidFill>
                  <a:srgbClr val="0000FF"/>
                </a:solidFill>
              </a:rPr>
              <a:t>à souris </a:t>
            </a:r>
            <a:endParaRPr lang="fr-FR" dirty="0" smtClean="0">
              <a:solidFill>
                <a:srgbClr val="0000FF"/>
              </a:solidFill>
            </a:endParaRPr>
          </a:p>
          <a:p>
            <a:pPr algn="l"/>
            <a:r>
              <a:rPr lang="fr-FR" dirty="0">
                <a:solidFill>
                  <a:srgbClr val="0000FF"/>
                </a:solidFill>
              </a:rPr>
              <a:t>A peine arrivé, il tombe 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3242" y="723444"/>
            <a:ext cx="8053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			</a:t>
            </a:r>
            <a:r>
              <a:rPr lang="fr-FR" sz="1600" dirty="0" smtClean="0"/>
              <a:t>Qui séduit, attire d’une façon irrésistible</a:t>
            </a:r>
            <a:endParaRPr lang="fr-FR" sz="1600" u="sng" dirty="0"/>
          </a:p>
          <a:p>
            <a:r>
              <a:rPr lang="fr-FR" dirty="0" smtClean="0"/>
              <a:t>			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		Personne </a:t>
            </a:r>
            <a:r>
              <a:rPr lang="fr-FR" sz="1600" dirty="0"/>
              <a:t>qui </a:t>
            </a:r>
            <a:r>
              <a:rPr lang="fr-FR" sz="1600" dirty="0" smtClean="0"/>
              <a:t>séduit</a:t>
            </a:r>
            <a:endParaRPr lang="fr-FR" sz="1600" dirty="0"/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7" y="653374"/>
            <a:ext cx="604345" cy="604345"/>
          </a:xfrm>
          <a:prstGeom prst="rect">
            <a:avLst/>
          </a:prstGeom>
        </p:spPr>
      </p:pic>
      <p:pic>
        <p:nvPicPr>
          <p:cNvPr id="6" name="Image 5" descr="Capture d’écran 2014-01-12 à 18.32.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6" y="1284729"/>
            <a:ext cx="1193143" cy="361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4979" y="138668"/>
            <a:ext cx="18824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Séducteur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2019726"/>
            <a:ext cx="560552" cy="5605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3179368"/>
            <a:ext cx="560552" cy="560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4314462"/>
            <a:ext cx="560552" cy="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4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950551"/>
            <a:ext cx="7280559" cy="4776076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00FF"/>
                </a:solidFill>
              </a:rPr>
              <a:t>Grosse coupure</a:t>
            </a:r>
            <a:endParaRPr lang="fr-FR" dirty="0" smtClean="0">
              <a:effectLst/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Fend la poire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 </a:t>
            </a:r>
          </a:p>
          <a:p>
            <a:pPr algn="l"/>
            <a:endParaRPr lang="fr-FR" dirty="0">
              <a:solidFill>
                <a:srgbClr val="0000FF"/>
              </a:solidFill>
            </a:endParaRP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Donne un coup de fil 		</a:t>
            </a:r>
            <a:r>
              <a:rPr lang="fr-FR" sz="1600" dirty="0" smtClean="0">
                <a:solidFill>
                  <a:srgbClr val="0000FF"/>
                </a:solidFill>
              </a:rPr>
              <a:t>(verbe)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3242" y="723444"/>
            <a:ext cx="8053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dirty="0" smtClean="0"/>
              <a:t> 	</a:t>
            </a:r>
            <a:r>
              <a:rPr lang="fr-FR" sz="1600" dirty="0" smtClean="0"/>
              <a:t>Longue entaille faite par une arme ou un instrument tranchant, 	particulièrement au visage</a:t>
            </a:r>
          </a:p>
          <a:p>
            <a:endParaRPr lang="fr-FR" dirty="0"/>
          </a:p>
          <a:p>
            <a:r>
              <a:rPr lang="fr-FR" dirty="0" smtClean="0"/>
              <a:t>			</a:t>
            </a:r>
            <a:r>
              <a:rPr lang="fr-FR" sz="1600" dirty="0" smtClean="0"/>
              <a:t>Longue entaille faite par une arme tranchante, particulièrement au visage</a:t>
            </a:r>
            <a:endParaRPr lang="fr-FR" sz="1600" dirty="0"/>
          </a:p>
        </p:txBody>
      </p:sp>
      <p:pic>
        <p:nvPicPr>
          <p:cNvPr id="5" name="Imag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7" y="653374"/>
            <a:ext cx="604345" cy="604345"/>
          </a:xfrm>
          <a:prstGeom prst="rect">
            <a:avLst/>
          </a:prstGeom>
        </p:spPr>
      </p:pic>
      <p:pic>
        <p:nvPicPr>
          <p:cNvPr id="6" name="Image 5" descr="Capture d’écran 2014-01-12 à 18.32.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6" y="1534238"/>
            <a:ext cx="1193143" cy="361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4979" y="138668"/>
            <a:ext cx="13676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Balafre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2019726"/>
            <a:ext cx="560552" cy="5605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3179368"/>
            <a:ext cx="560552" cy="560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965" y="4314462"/>
            <a:ext cx="560552" cy="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292638"/>
            <a:ext cx="7773048" cy="1342378"/>
          </a:xfrm>
        </p:spPr>
        <p:txBody>
          <a:bodyPr>
            <a:normAutofit fontScale="92500"/>
          </a:bodyPr>
          <a:lstStyle/>
          <a:p>
            <a:pPr algn="l"/>
            <a:r>
              <a:rPr lang="fr-FR" dirty="0">
                <a:solidFill>
                  <a:srgbClr val="0000FF"/>
                </a:solidFill>
              </a:rPr>
              <a:t>Perse et police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 							</a:t>
            </a:r>
            <a:r>
              <a:rPr lang="fr-FR" dirty="0" err="1" smtClean="0"/>
              <a:t>Ahmadinejad</a:t>
            </a:r>
            <a:endParaRPr lang="fr-FR" dirty="0">
              <a:solidFill>
                <a:srgbClr val="0000FF"/>
              </a:solidFill>
            </a:endParaRPr>
          </a:p>
          <a:p>
            <a:pPr algn="l"/>
            <a:r>
              <a:rPr lang="fr-FR" dirty="0">
                <a:solidFill>
                  <a:srgbClr val="0000FF"/>
                </a:solidFill>
              </a:rPr>
              <a:t>Il met la charia avant </a:t>
            </a:r>
            <a:r>
              <a:rPr lang="fr-FR" dirty="0" smtClean="0">
                <a:solidFill>
                  <a:srgbClr val="0000FF"/>
                </a:solidFill>
              </a:rPr>
              <a:t>l’hébreu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 		</a:t>
            </a:r>
            <a:r>
              <a:rPr lang="fr-FR" dirty="0" err="1" smtClean="0"/>
              <a:t>Ahmadinejad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265" y="154541"/>
            <a:ext cx="50199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POLITIQUEMENT INCORRECT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1295" t="11141" r="11463"/>
          <a:stretch/>
        </p:blipFill>
        <p:spPr>
          <a:xfrm>
            <a:off x="7396888" y="0"/>
            <a:ext cx="662708" cy="76237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73716" y="2780451"/>
            <a:ext cx="7280559" cy="66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0000FF"/>
                </a:solidFill>
              </a:rPr>
              <a:t>L’Hun terres </a:t>
            </a:r>
            <a:r>
              <a:rPr lang="fr-FR" dirty="0" smtClean="0">
                <a:solidFill>
                  <a:srgbClr val="0000FF"/>
                </a:solidFill>
              </a:rPr>
              <a:t>nettes						</a:t>
            </a:r>
            <a:r>
              <a:rPr lang="fr-FR" dirty="0" smtClean="0"/>
              <a:t>Attila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873716" y="3663699"/>
            <a:ext cx="7280559" cy="66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0000FF"/>
                </a:solidFill>
              </a:rPr>
              <a:t>Les fourberies de </a:t>
            </a:r>
            <a:r>
              <a:rPr lang="fr-FR" dirty="0" err="1">
                <a:solidFill>
                  <a:srgbClr val="0000FF"/>
                </a:solidFill>
              </a:rPr>
              <a:t>ç</a:t>
            </a:r>
            <a:r>
              <a:rPr lang="fr-FR" dirty="0">
                <a:solidFill>
                  <a:srgbClr val="0000FF"/>
                </a:solidFill>
              </a:rPr>
              <a:t>’ copain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			</a:t>
            </a:r>
            <a:r>
              <a:rPr lang="fr-FR" dirty="0" err="1" smtClean="0"/>
              <a:t>Cahuzac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3" y="178765"/>
            <a:ext cx="560552" cy="560552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873716" y="4703262"/>
            <a:ext cx="7280559" cy="97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00FF"/>
                </a:solidFill>
              </a:rPr>
              <a:t>Lille mystérieuse			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				</a:t>
            </a:r>
            <a:r>
              <a:rPr lang="fr-FR" dirty="0" smtClean="0"/>
              <a:t>Carlton</a:t>
            </a: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Lille y putes									</a:t>
            </a:r>
            <a:r>
              <a:rPr lang="fr-FR" dirty="0" smtClean="0"/>
              <a:t>Carlton</a:t>
            </a:r>
          </a:p>
          <a:p>
            <a:pPr algn="l"/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67884" y="66116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4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292638"/>
            <a:ext cx="7773048" cy="1342378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0000FF"/>
                </a:solidFill>
              </a:rPr>
              <a:t>Dirige une école de voile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				</a:t>
            </a:r>
            <a:r>
              <a:rPr lang="fr-FR" dirty="0" smtClean="0"/>
              <a:t>Uléma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265" y="154541"/>
            <a:ext cx="50199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POLITIQUEMENT INCORRECT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1295" t="11141" r="11463"/>
          <a:stretch/>
        </p:blipFill>
        <p:spPr>
          <a:xfrm>
            <a:off x="7396888" y="0"/>
            <a:ext cx="662708" cy="76237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73716" y="2780451"/>
            <a:ext cx="8016728" cy="1038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00FF"/>
                </a:solidFill>
              </a:rPr>
              <a:t>Lady commandement					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Margareth 												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Tatcher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3" y="178765"/>
            <a:ext cx="560552" cy="560552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873716" y="4703262"/>
            <a:ext cx="7280559" cy="97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00FF"/>
                </a:solidFill>
              </a:rPr>
              <a:t>Marque à seins			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					</a:t>
            </a:r>
            <a:r>
              <a:rPr lang="fr-FR" dirty="0" err="1" smtClean="0"/>
              <a:t>Lejaby</a:t>
            </a:r>
            <a:endParaRPr lang="fr-FR" dirty="0" smtClean="0"/>
          </a:p>
          <a:p>
            <a:pPr algn="l"/>
            <a:r>
              <a:rPr lang="fr-FR" dirty="0">
                <a:solidFill>
                  <a:srgbClr val="0000FF"/>
                </a:solidFill>
              </a:rPr>
              <a:t>Ils ne sont plus voués au j’aime Hosni </a:t>
            </a:r>
            <a:r>
              <a:rPr lang="fr-FR" smtClean="0">
                <a:solidFill>
                  <a:srgbClr val="0000FF"/>
                </a:solidFill>
              </a:rPr>
              <a:t>			</a:t>
            </a:r>
            <a:r>
              <a:rPr lang="fr-FR" smtClean="0"/>
              <a:t>Egyptiens</a:t>
            </a:r>
            <a:endParaRPr lang="fr-FR" dirty="0" smtClean="0"/>
          </a:p>
          <a:p>
            <a:pPr algn="l"/>
            <a:r>
              <a:rPr lang="fr-FR" dirty="0" smtClean="0"/>
              <a:t>(2011)</a:t>
            </a:r>
          </a:p>
          <a:p>
            <a:pPr algn="l"/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67884" y="66116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17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716" y="1292638"/>
            <a:ext cx="7773048" cy="1342378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0000FF"/>
                </a:solidFill>
              </a:rPr>
              <a:t>Les deux poings dans mon aïeul</a:t>
            </a:r>
            <a:r>
              <a:rPr lang="fr-FR" dirty="0" smtClean="0">
                <a:solidFill>
                  <a:srgbClr val="0000FF"/>
                </a:solidFill>
                <a:effectLst/>
              </a:rPr>
              <a:t>	</a:t>
            </a:r>
            <a:r>
              <a:rPr lang="fr-FR" dirty="0" smtClean="0"/>
              <a:t>Tréma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2338" y="154541"/>
            <a:ext cx="26927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PONCTUATION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1295" t="11141" r="11463"/>
          <a:stretch/>
        </p:blipFill>
        <p:spPr>
          <a:xfrm>
            <a:off x="7396888" y="0"/>
            <a:ext cx="662708" cy="76237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73716" y="2780451"/>
            <a:ext cx="7280559" cy="66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0000FF"/>
                </a:solidFill>
              </a:rPr>
              <a:t>L’Hun terres </a:t>
            </a:r>
            <a:r>
              <a:rPr lang="fr-FR" dirty="0" smtClean="0">
                <a:solidFill>
                  <a:srgbClr val="0000FF"/>
                </a:solidFill>
              </a:rPr>
              <a:t>nettes						</a:t>
            </a:r>
            <a:r>
              <a:rPr lang="fr-FR" dirty="0" smtClean="0"/>
              <a:t>Attila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873716" y="3663699"/>
            <a:ext cx="7280559" cy="66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rgbClr val="0000FF"/>
                </a:solidFill>
              </a:rPr>
              <a:t>Les fourberies de </a:t>
            </a:r>
            <a:r>
              <a:rPr lang="fr-FR" dirty="0" err="1">
                <a:solidFill>
                  <a:srgbClr val="0000FF"/>
                </a:solidFill>
              </a:rPr>
              <a:t>ç</a:t>
            </a:r>
            <a:r>
              <a:rPr lang="fr-FR" dirty="0">
                <a:solidFill>
                  <a:srgbClr val="0000FF"/>
                </a:solidFill>
              </a:rPr>
              <a:t>’ copain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			</a:t>
            </a:r>
            <a:r>
              <a:rPr lang="fr-FR" dirty="0" err="1" smtClean="0"/>
              <a:t>Cahuzac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3" y="178765"/>
            <a:ext cx="560552" cy="560552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873716" y="4703262"/>
            <a:ext cx="7280559" cy="97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00FF"/>
                </a:solidFill>
              </a:rPr>
              <a:t>Lille mystérieuse			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				</a:t>
            </a:r>
            <a:r>
              <a:rPr lang="fr-FR" dirty="0" smtClean="0"/>
              <a:t>Carlton</a:t>
            </a:r>
          </a:p>
          <a:p>
            <a:pPr algn="l"/>
            <a:r>
              <a:rPr lang="fr-FR" dirty="0" smtClean="0">
                <a:solidFill>
                  <a:srgbClr val="0000FF"/>
                </a:solidFill>
              </a:rPr>
              <a:t>Lille y putes									</a:t>
            </a:r>
            <a:r>
              <a:rPr lang="fr-FR" dirty="0" smtClean="0"/>
              <a:t>Carlton</a:t>
            </a:r>
          </a:p>
          <a:p>
            <a:pPr algn="l"/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67884" y="66116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77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19265" y="154541"/>
            <a:ext cx="10522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 smtClean="0">
                <a:solidFill>
                  <a:prstClr val="black"/>
                </a:solidFill>
              </a:rPr>
              <a:t>ccccc</a:t>
            </a:r>
            <a:endParaRPr lang="fr-FR" sz="3200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873716" y="2780451"/>
            <a:ext cx="8053181" cy="66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0000FF"/>
                </a:solidFill>
              </a:rPr>
              <a:t>Le roi « Lire »								</a:t>
            </a:r>
            <a:r>
              <a:rPr lang="fr-FR" dirty="0" smtClean="0"/>
              <a:t>Bernard Pivot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065" y="2885374"/>
            <a:ext cx="560552" cy="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5630" y="215186"/>
            <a:ext cx="744219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Hérisson			Broie </a:t>
            </a:r>
            <a:r>
              <a:rPr lang="fr-FR" dirty="0"/>
              <a:t>du noir</a:t>
            </a:r>
          </a:p>
          <a:p>
            <a:r>
              <a:rPr lang="x-none" dirty="0" smtClean="0"/>
              <a:t>Mouton</a:t>
            </a:r>
            <a:r>
              <a:rPr lang="fr-FR" i="1" dirty="0"/>
              <a:t>	</a:t>
            </a:r>
            <a:r>
              <a:rPr lang="fr-FR" i="1" dirty="0" smtClean="0"/>
              <a:t>		</a:t>
            </a:r>
            <a:r>
              <a:rPr lang="x-none" dirty="0" smtClean="0"/>
              <a:t>Souvent </a:t>
            </a:r>
            <a:r>
              <a:rPr lang="x-none" dirty="0"/>
              <a:t>blanc quand il est noir</a:t>
            </a:r>
            <a:endParaRPr lang="fr-FR" i="1" dirty="0"/>
          </a:p>
          <a:p>
            <a:r>
              <a:rPr lang="fr-FR" dirty="0" smtClean="0"/>
              <a:t>Noir				Difficile </a:t>
            </a:r>
            <a:r>
              <a:rPr lang="fr-FR" dirty="0"/>
              <a:t>pour lui de se faire porter </a:t>
            </a:r>
            <a:r>
              <a:rPr lang="fr-FR" dirty="0" smtClean="0"/>
              <a:t>pâle</a:t>
            </a:r>
          </a:p>
          <a:p>
            <a:r>
              <a:rPr lang="fr-FR" dirty="0" smtClean="0"/>
              <a:t>Nyctalope		A </a:t>
            </a:r>
            <a:r>
              <a:rPr lang="fr-FR" dirty="0"/>
              <a:t>noir elle s’adapte</a:t>
            </a:r>
          </a:p>
          <a:p>
            <a:r>
              <a:rPr lang="fr-FR" dirty="0" smtClean="0"/>
              <a:t>Pensée			Pas </a:t>
            </a:r>
            <a:r>
              <a:rPr lang="fr-FR" dirty="0"/>
              <a:t>toujours noire au fond de la cafetière</a:t>
            </a:r>
          </a:p>
          <a:p>
            <a:r>
              <a:rPr lang="fr-FR" dirty="0"/>
              <a:t>Petit </a:t>
            </a:r>
            <a:r>
              <a:rPr lang="fr-FR" dirty="0" smtClean="0"/>
              <a:t>noir			Boisson </a:t>
            </a:r>
            <a:r>
              <a:rPr lang="fr-FR" dirty="0"/>
              <a:t>au café</a:t>
            </a:r>
          </a:p>
          <a:p>
            <a:r>
              <a:rPr lang="fr-FR" dirty="0" smtClean="0"/>
              <a:t>Soulages			Noir </a:t>
            </a:r>
            <a:r>
              <a:rPr lang="fr-FR" dirty="0"/>
              <a:t>c’est noir</a:t>
            </a:r>
          </a:p>
          <a:p>
            <a:r>
              <a:rPr lang="fr-FR" dirty="0" smtClean="0"/>
              <a:t>Tam-Tam</a:t>
            </a:r>
            <a:r>
              <a:rPr lang="fr-FR" dirty="0"/>
              <a:t>	</a:t>
            </a:r>
            <a:r>
              <a:rPr lang="fr-FR" dirty="0" smtClean="0"/>
              <a:t>		Caisse noire</a:t>
            </a:r>
          </a:p>
          <a:p>
            <a:r>
              <a:rPr lang="fr-FR" dirty="0" smtClean="0"/>
              <a:t>Truffe			Noir désir</a:t>
            </a:r>
          </a:p>
          <a:p>
            <a:r>
              <a:rPr lang="fr-FR" dirty="0" smtClean="0"/>
              <a:t>Colère</a:t>
            </a:r>
            <a:r>
              <a:rPr lang="fr-FR" dirty="0" smtClean="0"/>
              <a:t>			Fait rougir quand elle est noire</a:t>
            </a:r>
          </a:p>
          <a:p>
            <a:r>
              <a:rPr lang="fr-FR" dirty="0" smtClean="0"/>
              <a:t>Jeudi			Jour de marché noir</a:t>
            </a:r>
          </a:p>
          <a:p>
            <a:r>
              <a:rPr lang="fr-FR" dirty="0" smtClean="0"/>
              <a:t>Marée noire		Black </a:t>
            </a:r>
            <a:r>
              <a:rPr lang="fr-FR" dirty="0" err="1" smtClean="0"/>
              <a:t>is</a:t>
            </a:r>
            <a:r>
              <a:rPr lang="fr-FR" dirty="0" smtClean="0"/>
              <a:t> boat et fuel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Humour			Pointe </a:t>
            </a:r>
            <a:r>
              <a:rPr lang="fr-FR" dirty="0"/>
              <a:t>à </a:t>
            </a:r>
            <a:r>
              <a:rPr lang="fr-FR" dirty="0" smtClean="0"/>
              <a:t>pitre</a:t>
            </a:r>
          </a:p>
          <a:p>
            <a:r>
              <a:rPr lang="fr-FR" dirty="0" smtClean="0"/>
              <a:t>Humoriste		Avec les écrits lestes</a:t>
            </a:r>
            <a:endParaRPr lang="fr-FR" dirty="0"/>
          </a:p>
          <a:p>
            <a:r>
              <a:rPr lang="fr-FR" dirty="0" smtClean="0"/>
              <a:t>Bave				Une </a:t>
            </a:r>
            <a:r>
              <a:rPr lang="fr-FR" dirty="0"/>
              <a:t>humeur de chien</a:t>
            </a:r>
          </a:p>
          <a:p>
            <a:r>
              <a:rPr lang="fr-FR" dirty="0" smtClean="0"/>
              <a:t>Humeur			Parfois </a:t>
            </a:r>
            <a:r>
              <a:rPr lang="fr-FR" dirty="0"/>
              <a:t>avec la lune, toujours avec des escargots</a:t>
            </a:r>
          </a:p>
          <a:p>
            <a:r>
              <a:rPr lang="fr-FR" dirty="0" smtClean="0"/>
              <a:t>Humeur			Bon sang, mais c’est bien sûr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47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731" y="1181215"/>
            <a:ext cx="3743554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/>
              <a:t>Le 9 novembre 1924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pic>
        <p:nvPicPr>
          <p:cNvPr id="4" name="Image 3" descr="YvesJules:Users:yvescunow:Desktop:Capture d’écran 2013-12-18 à 10.55.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15" y="151483"/>
            <a:ext cx="4486046" cy="646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0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9341" y="1600200"/>
            <a:ext cx="5857459" cy="5200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	</a:t>
            </a:r>
          </a:p>
          <a:p>
            <a:pPr marL="0" indent="0" algn="just">
              <a:buNone/>
            </a:pPr>
            <a:r>
              <a:rPr lang="fr-FR" b="1" dirty="0"/>
              <a:t>Dans la rue, à pied, en autobus, en tramway, en taxi, dans leurs limousines ; en voyage, en chemin de fer, en sleeping, à table, chez soi, au restaurant, en wagon-restaurant</a:t>
            </a:r>
            <a:r>
              <a:rPr lang="fr-FR" dirty="0"/>
              <a:t> </a:t>
            </a:r>
            <a:r>
              <a:rPr lang="fr-FR" dirty="0" smtClean="0"/>
              <a:t>;…</a:t>
            </a: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0000"/>
                </a:solidFill>
              </a:rPr>
              <a:t>En </a:t>
            </a:r>
            <a:r>
              <a:rPr lang="fr-FR" b="1" dirty="0">
                <a:solidFill>
                  <a:srgbClr val="000000"/>
                </a:solidFill>
              </a:rPr>
              <a:t>patinant ? Mais oui. </a:t>
            </a:r>
            <a:r>
              <a:rPr lang="fr-FR" dirty="0"/>
              <a:t>Pendant les repos, après la course en ski, les patineuses se couchent au soleil sur la neige. Et en avant à la recherche du mot de tant de lettres qui veut dire…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/>
              <a:t>En </a:t>
            </a:r>
            <a:r>
              <a:rPr lang="fr-FR" b="1" dirty="0"/>
              <a:t>dansant ? Mais oui ? </a:t>
            </a:r>
            <a:r>
              <a:rPr lang="fr-FR" dirty="0"/>
              <a:t>Dans les bals publics un panneau se dresse sur lequel un grand </a:t>
            </a:r>
            <a:r>
              <a:rPr lang="fr-FR" b="1" dirty="0"/>
              <a:t>mot en croix</a:t>
            </a:r>
            <a:r>
              <a:rPr lang="fr-FR" dirty="0"/>
              <a:t> est affiché. Et, tout en dansant, les couples cherchent. Ils cherchent un mot de tant de lettres qui veut dire…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  <p:pic>
        <p:nvPicPr>
          <p:cNvPr id="4" name="Image 3" descr="YvesJules:Users:yvescunow:Desktop:Capture d’écran 2013-12-18 à 12.08.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372141" cy="45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YvesJules:Users:yvescunow:Desktop:Capture d’écran 2013-12-18 à 12.06.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073105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76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4372" y="1568877"/>
            <a:ext cx="6492427" cy="4865386"/>
          </a:xfrm>
          <a:solidFill>
            <a:srgbClr val="F2DCDB"/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L'épidémie </a:t>
            </a:r>
            <a:r>
              <a:rPr lang="fr-FR" dirty="0"/>
              <a:t>des </a:t>
            </a:r>
            <a:r>
              <a:rPr lang="fr-FR" i="1" dirty="0"/>
              <a:t>cross </a:t>
            </a:r>
            <a:r>
              <a:rPr lang="fr-FR" i="1" dirty="0" err="1"/>
              <a:t>words</a:t>
            </a:r>
            <a:r>
              <a:rPr lang="fr-FR" dirty="0"/>
              <a:t> a eu, sur la librairie, une répercussion inattendue. Les problèmes étant de plus en plus difficiles, les amateurs en fonds ont dévalisé les boutiques pour feuilleter d'un doigt nerveux les </a:t>
            </a:r>
            <a:r>
              <a:rPr lang="fr-FR" b="1" dirty="0">
                <a:solidFill>
                  <a:srgbClr val="FF0000"/>
                </a:solidFill>
              </a:rPr>
              <a:t>dictionnaires</a:t>
            </a:r>
            <a:r>
              <a:rPr lang="fr-FR" dirty="0"/>
              <a:t>. </a:t>
            </a:r>
            <a:r>
              <a:rPr lang="fr-FR" dirty="0" smtClean="0"/>
              <a:t>Les </a:t>
            </a:r>
            <a:r>
              <a:rPr lang="fr-FR" dirty="0"/>
              <a:t>moins fortunés des gommes se sont rabattus sur les bibliothèques publiques où les moindres lexiques sont dans un état lamentable.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Enfin</a:t>
            </a:r>
            <a:r>
              <a:rPr lang="fr-FR" dirty="0"/>
              <a:t>, les musées eux-mêmes sont assiégés. Et c'est ainsi que, l'autre jour, pour résoudre un </a:t>
            </a:r>
            <a:r>
              <a:rPr lang="fr-FR" i="1" dirty="0"/>
              <a:t>cross </a:t>
            </a:r>
            <a:r>
              <a:rPr lang="fr-FR" i="1" dirty="0" err="1"/>
              <a:t>words</a:t>
            </a:r>
            <a:r>
              <a:rPr lang="fr-FR" dirty="0"/>
              <a:t> dont le prix était rondelet, des centaines de torturés prirent d'assaut la salle du Muséum d'histoire naturelle de Kensington, réservée aux petits rongeurs</a:t>
            </a:r>
            <a:r>
              <a:rPr lang="fr-FR" dirty="0" smtClean="0"/>
              <a:t>.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Le gardien, inquiet de cette frénésie, se pencha sur le puzzle lexicologique et, ayant identifié le mot cherché, grâce à sa connaissance parfaite des collections, il se planta sur le seuil et cria : N'entrez pas, j'ai votre affaire. Le mot critique, c'est </a:t>
            </a:r>
            <a:r>
              <a:rPr lang="fr-FR" dirty="0" smtClean="0"/>
              <a:t>« </a:t>
            </a:r>
            <a:r>
              <a:rPr lang="fr-FR" dirty="0" err="1" smtClean="0"/>
              <a:t>zapodidae</a:t>
            </a:r>
            <a:r>
              <a:rPr lang="fr-FR" dirty="0"/>
              <a:t> », le nom d'un petit </a:t>
            </a:r>
            <a:r>
              <a:rPr lang="fr-FR" dirty="0" smtClean="0"/>
              <a:t>mammifère rongeur </a:t>
            </a:r>
            <a:r>
              <a:rPr lang="fr-FR" dirty="0"/>
              <a:t>et sauteur de l’Amérique du nord. Allez en paix !</a:t>
            </a:r>
          </a:p>
        </p:txBody>
      </p:sp>
      <p:pic>
        <p:nvPicPr>
          <p:cNvPr id="4" name="Image 3" descr="YvesJules:Users:yvescunow:Desktop:Capture d’écran 2013-12-18 à 17.48.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06" y="274638"/>
            <a:ext cx="7198093" cy="129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2-18 à 17.51.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7" y="274638"/>
            <a:ext cx="1767755" cy="534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80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2433" y="1600200"/>
            <a:ext cx="7034366" cy="45352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La solution de notre dernier puzzle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Pour </a:t>
            </a:r>
            <a:r>
              <a:rPr lang="fr-FR" dirty="0"/>
              <a:t>ce qui est de la définition du mot </a:t>
            </a:r>
            <a:r>
              <a:rPr lang="fr-FR" dirty="0" smtClean="0"/>
              <a:t>SEÏD (ou ZEÏD), </a:t>
            </a:r>
            <a:r>
              <a:rPr lang="fr-FR" dirty="0"/>
              <a:t>nous nous attendions aux contestations que nous avons reçues.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Mais </a:t>
            </a:r>
            <a:r>
              <a:rPr lang="fr-FR" dirty="0"/>
              <a:t>pour rester à la portée du plus grand nombre, nous avions d’avance décidé de nous en tenir aux définitions d’un </a:t>
            </a:r>
            <a:r>
              <a:rPr lang="fr-FR" b="1" dirty="0">
                <a:solidFill>
                  <a:srgbClr val="FF0000"/>
                </a:solidFill>
              </a:rPr>
              <a:t>dictionnaire d’usage courant et de format réduit</a:t>
            </a:r>
            <a:r>
              <a:rPr lang="fr-FR" dirty="0">
                <a:solidFill>
                  <a:srgbClr val="FF0000"/>
                </a:solidFill>
              </a:rPr>
              <a:t>.</a:t>
            </a:r>
            <a:r>
              <a:rPr lang="fr-FR" b="1" dirty="0">
                <a:solidFill>
                  <a:srgbClr val="FF0000"/>
                </a:solidFill>
              </a:rPr>
              <a:t> Un dictionnaire, comme toute œuvre humaine est sujet à l’erreur ?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Mais il faut choisir un arbitre à la portée de tous.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YvesJules:Users:yvescunow:Desktop:Capture d’écran 2013-12-18 à 18.31.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3" y="274638"/>
            <a:ext cx="8596410" cy="121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2-18 à 18.31.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8" y="1417638"/>
            <a:ext cx="1438015" cy="461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78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97096" y="1269999"/>
            <a:ext cx="5540352" cy="545662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Ce </a:t>
            </a:r>
            <a:r>
              <a:rPr lang="fr-FR" dirty="0">
                <a:solidFill>
                  <a:schemeClr val="tx1"/>
                </a:solidFill>
              </a:rPr>
              <a:t>Tournoi est destiné à mettre en compétition l’esprit, la patience et l’instruction des lecteurs en leur faisant deviner des mots qui composent le rébus ci-dessous, dans le sens horizontal et vertical.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mots à deviner sont des plus divers, mais ne se rapportent pas à des choses impossibles à trouver, </a:t>
            </a:r>
            <a:r>
              <a:rPr lang="fr-FR" b="1" dirty="0">
                <a:solidFill>
                  <a:srgbClr val="FF0000"/>
                </a:solidFill>
              </a:rPr>
              <a:t>ils figurent d’ailleurs tous dans le dictionnaire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fr-FR" b="1" dirty="0">
              <a:solidFill>
                <a:srgbClr val="FF0000"/>
              </a:solidFill>
            </a:endParaRP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Tous les mots du rébus se trouvent dans le dictionnaire abrégé LITTRE.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YvesJules:Users:yvescunow:Desktop:Capture d’écran 2013-12-18 à 19.27.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" y="81225"/>
            <a:ext cx="8378014" cy="11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2-18 à 19.27.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5269" b="74491"/>
          <a:stretch/>
        </p:blipFill>
        <p:spPr bwMode="auto">
          <a:xfrm>
            <a:off x="80186" y="1270000"/>
            <a:ext cx="3216910" cy="220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01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4068" y="1392620"/>
            <a:ext cx="4782208" cy="5298966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Pour trouver les mots en croix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servez-vous du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sz="5100" b="1" dirty="0">
                <a:solidFill>
                  <a:srgbClr val="000000"/>
                </a:solidFill>
              </a:rPr>
              <a:t>NOUVEAU</a:t>
            </a:r>
            <a:endParaRPr lang="fr-FR" sz="5100" dirty="0">
              <a:solidFill>
                <a:srgbClr val="000000"/>
              </a:solidFill>
            </a:endParaRPr>
          </a:p>
          <a:p>
            <a:r>
              <a:rPr lang="fr-FR" sz="5100" b="1" dirty="0">
                <a:solidFill>
                  <a:srgbClr val="000000"/>
                </a:solidFill>
              </a:rPr>
              <a:t>PETIT LAROUSSE</a:t>
            </a:r>
            <a:endParaRPr lang="fr-FR" sz="5100" dirty="0">
              <a:solidFill>
                <a:srgbClr val="000000"/>
              </a:solidFill>
            </a:endParaRPr>
          </a:p>
          <a:p>
            <a:r>
              <a:rPr lang="fr-FR" sz="5100" b="1" dirty="0">
                <a:solidFill>
                  <a:srgbClr val="000000"/>
                </a:solidFill>
              </a:rPr>
              <a:t>ILLUSTRE</a:t>
            </a:r>
            <a:endParaRPr lang="fr-FR" sz="5100" dirty="0">
              <a:solidFill>
                <a:srgbClr val="000000"/>
              </a:solidFill>
            </a:endParaRPr>
          </a:p>
          <a:p>
            <a:pPr algn="l"/>
            <a:r>
              <a:rPr lang="fr-FR" b="1" dirty="0">
                <a:solidFill>
                  <a:srgbClr val="000000"/>
                </a:solidFill>
              </a:rPr>
              <a:t> </a:t>
            </a:r>
            <a:endParaRPr lang="fr-FR" dirty="0">
              <a:solidFill>
                <a:srgbClr val="000000"/>
              </a:solidFill>
            </a:endParaRPr>
          </a:p>
          <a:p>
            <a:pPr algn="l"/>
            <a:r>
              <a:rPr lang="fr-FR" b="1" dirty="0">
                <a:solidFill>
                  <a:srgbClr val="000000"/>
                </a:solidFill>
              </a:rPr>
              <a:t>Le meilleur et le plus pratique des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Dictionnaires</a:t>
            </a:r>
          </a:p>
          <a:p>
            <a:pPr algn="l"/>
            <a:endParaRPr lang="fr-FR" dirty="0">
              <a:solidFill>
                <a:srgbClr val="000000"/>
              </a:solidFill>
            </a:endParaRPr>
          </a:p>
          <a:p>
            <a:pPr algn="l"/>
            <a:r>
              <a:rPr lang="fr-FR" b="1" dirty="0">
                <a:solidFill>
                  <a:srgbClr val="000000"/>
                </a:solidFill>
              </a:rPr>
              <a:t>Tous les Dictionnaires en un seul :</a:t>
            </a:r>
            <a:endParaRPr lang="fr-FR" dirty="0">
              <a:solidFill>
                <a:srgbClr val="000000"/>
              </a:solidFill>
            </a:endParaRPr>
          </a:p>
          <a:p>
            <a:pPr algn="l"/>
            <a:r>
              <a:rPr lang="fr-FR" b="1" dirty="0">
                <a:solidFill>
                  <a:srgbClr val="000000"/>
                </a:solidFill>
              </a:rPr>
              <a:t>Un Dictionnaire de la langue</a:t>
            </a:r>
            <a:r>
              <a:rPr lang="fr-FR" dirty="0">
                <a:solidFill>
                  <a:srgbClr val="000000"/>
                </a:solidFill>
              </a:rPr>
              <a:t> contenant le vocabulaire le plus complet, avec des définitions précises, les sens divers de tous les mots, de nombreux exemples et toutes les explications désirables ; </a:t>
            </a:r>
            <a:endParaRPr lang="fr-FR" dirty="0" smtClean="0">
              <a:solidFill>
                <a:srgbClr val="000000"/>
              </a:solidFill>
            </a:endParaRPr>
          </a:p>
          <a:p>
            <a:pPr algn="l"/>
            <a:r>
              <a:rPr lang="fr-FR" b="1" dirty="0" smtClean="0">
                <a:solidFill>
                  <a:srgbClr val="000000"/>
                </a:solidFill>
              </a:rPr>
              <a:t>un </a:t>
            </a:r>
            <a:r>
              <a:rPr lang="fr-FR" b="1" dirty="0">
                <a:solidFill>
                  <a:srgbClr val="000000"/>
                </a:solidFill>
              </a:rPr>
              <a:t>Dictionnaire des synonymes </a:t>
            </a:r>
            <a:r>
              <a:rPr lang="fr-FR" dirty="0">
                <a:solidFill>
                  <a:srgbClr val="000000"/>
                </a:solidFill>
              </a:rPr>
              <a:t>; </a:t>
            </a:r>
            <a:endParaRPr lang="fr-FR" dirty="0" smtClean="0">
              <a:solidFill>
                <a:srgbClr val="000000"/>
              </a:solidFill>
            </a:endParaRPr>
          </a:p>
          <a:p>
            <a:pPr algn="l"/>
            <a:r>
              <a:rPr lang="fr-FR" b="1" dirty="0" smtClean="0">
                <a:solidFill>
                  <a:srgbClr val="000000"/>
                </a:solidFill>
              </a:rPr>
              <a:t>un </a:t>
            </a:r>
            <a:r>
              <a:rPr lang="fr-FR" b="1" dirty="0">
                <a:solidFill>
                  <a:srgbClr val="000000"/>
                </a:solidFill>
              </a:rPr>
              <a:t>Dictionnaire des antony</a:t>
            </a:r>
            <a:r>
              <a:rPr lang="fr-FR" dirty="0">
                <a:solidFill>
                  <a:srgbClr val="000000"/>
                </a:solidFill>
              </a:rPr>
              <a:t>mes (contraire</a:t>
            </a:r>
            <a:r>
              <a:rPr lang="fr-FR" dirty="0" smtClean="0">
                <a:solidFill>
                  <a:srgbClr val="000000"/>
                </a:solidFill>
              </a:rPr>
              <a:t>) ;</a:t>
            </a:r>
          </a:p>
          <a:p>
            <a:pPr algn="l"/>
            <a:r>
              <a:rPr lang="fr-FR" b="1" dirty="0" smtClean="0">
                <a:solidFill>
                  <a:srgbClr val="000000"/>
                </a:solidFill>
              </a:rPr>
              <a:t>un </a:t>
            </a:r>
            <a:r>
              <a:rPr lang="fr-FR" b="1" dirty="0">
                <a:solidFill>
                  <a:srgbClr val="000000"/>
                </a:solidFill>
              </a:rPr>
              <a:t>Dictionnaire d'Histoire et de Géographie</a:t>
            </a:r>
            <a:r>
              <a:rPr lang="fr-FR" dirty="0">
                <a:solidFill>
                  <a:srgbClr val="000000"/>
                </a:solidFill>
              </a:rPr>
              <a:t>, etc., etc.</a:t>
            </a:r>
          </a:p>
          <a:p>
            <a:pPr algn="l"/>
            <a:endParaRPr lang="fr-FR" dirty="0"/>
          </a:p>
        </p:txBody>
      </p:sp>
      <p:pic>
        <p:nvPicPr>
          <p:cNvPr id="4" name="Image 3" descr="YvesJules:Users:yvescunow:Desktop:Capture d’écran 2013-12-21 à 09.42.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9" y="-1"/>
            <a:ext cx="8566146" cy="12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2-21 à 09.42.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66" y="1756824"/>
            <a:ext cx="2427817" cy="4061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0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9739" y="1226788"/>
            <a:ext cx="6461676" cy="5104751"/>
          </a:xfr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>
                <a:solidFill>
                  <a:srgbClr val="000000"/>
                </a:solidFill>
              </a:rPr>
              <a:t>Il </a:t>
            </a:r>
            <a:r>
              <a:rPr lang="fr-FR" dirty="0">
                <a:solidFill>
                  <a:srgbClr val="000000"/>
                </a:solidFill>
              </a:rPr>
              <a:t>y a quelque temps, j'ai eu l'occasion de me trouver en présence d'un </a:t>
            </a:r>
            <a:r>
              <a:rPr lang="fr-FR" b="1" dirty="0">
                <a:solidFill>
                  <a:srgbClr val="000000"/>
                </a:solidFill>
              </a:rPr>
              <a:t>mosencroisomane</a:t>
            </a:r>
            <a:r>
              <a:rPr lang="fr-FR" dirty="0">
                <a:solidFill>
                  <a:srgbClr val="000000"/>
                </a:solidFill>
              </a:rPr>
              <a:t> des plus intoxiqués.</a:t>
            </a:r>
          </a:p>
          <a:p>
            <a:pPr algn="just"/>
            <a:endParaRPr lang="fr-FR" dirty="0" smtClean="0">
              <a:solidFill>
                <a:srgbClr val="000000"/>
              </a:solidFill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</a:rPr>
              <a:t>C'était </a:t>
            </a:r>
            <a:r>
              <a:rPr lang="fr-FR" dirty="0">
                <a:solidFill>
                  <a:srgbClr val="000000"/>
                </a:solidFill>
              </a:rPr>
              <a:t>dans un bureau perception. Je venais payer mes contributions. L'employé à qui je tendis une feuille semblait plongé dans des calculs des plus compliqués. Courbé sur son bureau, il murmurait des mots étranges, tout en feuilletant d'une main fébrile un </a:t>
            </a:r>
            <a:r>
              <a:rPr lang="fr-FR" b="1" dirty="0">
                <a:solidFill>
                  <a:srgbClr val="000000"/>
                </a:solidFill>
              </a:rPr>
              <a:t>énorme Larousse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fr-FR" dirty="0">
                <a:solidFill>
                  <a:srgbClr val="000000"/>
                </a:solidFill>
              </a:rPr>
              <a:t>Après dix minutes d'attente, je me permis de lui rappeler ma présence derrière son guichet.</a:t>
            </a:r>
          </a:p>
          <a:p>
            <a:pPr marL="457200" indent="-457200" algn="just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F</a:t>
            </a:r>
            <a:r>
              <a:rPr lang="fr-FR" dirty="0">
                <a:solidFill>
                  <a:srgbClr val="000000"/>
                </a:solidFill>
              </a:rPr>
              <a:t>…-moi la paix Vous voyez bien que je suis occupé ! s'exclama l'impoli personnage. Vous viendrez, payer vos contributions un autre jour ! Ça ne presse </a:t>
            </a:r>
            <a:r>
              <a:rPr lang="fr-FR" dirty="0" smtClean="0">
                <a:solidFill>
                  <a:srgbClr val="000000"/>
                </a:solidFill>
              </a:rPr>
              <a:t>pas.</a:t>
            </a:r>
          </a:p>
          <a:p>
            <a:pPr marL="457200" indent="-457200" algn="just">
              <a:buFontTx/>
              <a:buChar char="-"/>
            </a:pPr>
            <a:endParaRPr lang="fr-FR" dirty="0">
              <a:solidFill>
                <a:srgbClr val="000000"/>
              </a:solidFill>
            </a:endParaRPr>
          </a:p>
          <a:p>
            <a:pPr algn="just"/>
            <a:r>
              <a:rPr lang="fr-FR" dirty="0">
                <a:solidFill>
                  <a:srgbClr val="000000"/>
                </a:solidFill>
              </a:rPr>
              <a:t>Et l'étrange fonctionnaire se remit à feuilleter rageusement son </a:t>
            </a:r>
            <a:r>
              <a:rPr lang="fr-FR" b="1" dirty="0">
                <a:solidFill>
                  <a:srgbClr val="000000"/>
                </a:solidFill>
              </a:rPr>
              <a:t>dictionnaire</a:t>
            </a:r>
            <a:r>
              <a:rPr lang="fr-FR" dirty="0">
                <a:solidFill>
                  <a:srgbClr val="000000"/>
                </a:solidFill>
              </a:rPr>
              <a:t>. Avant de m'éloigner, je jetai un coup d'</a:t>
            </a:r>
            <a:r>
              <a:rPr lang="fr-FR" dirty="0" err="1">
                <a:solidFill>
                  <a:srgbClr val="000000"/>
                </a:solidFill>
              </a:rPr>
              <a:t>oeil</a:t>
            </a:r>
            <a:r>
              <a:rPr lang="fr-FR" dirty="0">
                <a:solidFill>
                  <a:srgbClr val="000000"/>
                </a:solidFill>
              </a:rPr>
              <a:t> sur le bureau de l'insolent rond-de-cuir, et je m'aperçus qu'il était simplement en train de résoudre des </a:t>
            </a:r>
            <a:r>
              <a:rPr lang="fr-FR" b="1" dirty="0">
                <a:solidFill>
                  <a:srgbClr val="000000"/>
                </a:solidFill>
              </a:rPr>
              <a:t>mots en croix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YvesJules:Users:yvescunow:Desktop:Capture d’écran 2013-12-21 à 12.43.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4" y="0"/>
            <a:ext cx="8176811" cy="12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YvesJules:Users:yvescunow:Desktop:Capture d’écran 2013-11-30 à 13.51.3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8"/>
          <a:stretch/>
        </p:blipFill>
        <p:spPr bwMode="auto">
          <a:xfrm>
            <a:off x="594604" y="1217450"/>
            <a:ext cx="1715135" cy="470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017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602</Words>
  <Application>Microsoft Macintosh PowerPoint</Application>
  <PresentationFormat>Présentation à l'écran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Contact@</dc:creator>
  <cp:lastModifiedBy>Contact@</cp:lastModifiedBy>
  <cp:revision>28</cp:revision>
  <dcterms:created xsi:type="dcterms:W3CDTF">2014-01-12T16:50:14Z</dcterms:created>
  <dcterms:modified xsi:type="dcterms:W3CDTF">2014-03-12T17:25:15Z</dcterms:modified>
</cp:coreProperties>
</file>